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3" r:id="rId1"/>
  </p:sldMasterIdLst>
  <p:notesMasterIdLst>
    <p:notesMasterId r:id="rId15"/>
  </p:notesMasterIdLst>
  <p:handoutMasterIdLst>
    <p:handoutMasterId r:id="rId16"/>
  </p:handoutMasterIdLst>
  <p:sldIdLst>
    <p:sldId id="265" r:id="rId2"/>
    <p:sldId id="258" r:id="rId3"/>
    <p:sldId id="262" r:id="rId4"/>
    <p:sldId id="257" r:id="rId5"/>
    <p:sldId id="261" r:id="rId6"/>
    <p:sldId id="263" r:id="rId7"/>
    <p:sldId id="266" r:id="rId8"/>
    <p:sldId id="256" r:id="rId9"/>
    <p:sldId id="259" r:id="rId10"/>
    <p:sldId id="260" r:id="rId11"/>
    <p:sldId id="264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996600"/>
    <a:srgbClr val="FF9900"/>
    <a:srgbClr val="663300"/>
    <a:srgbClr val="894400"/>
    <a:srgbClr val="A45100"/>
    <a:srgbClr val="B75B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47" d="100"/>
          <a:sy n="47" d="100"/>
        </p:scale>
        <p:origin x="-115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617E187E-D549-459B-9E56-8AFEF216B3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3365500"/>
            <a:chOff x="0" y="0"/>
            <a:chExt cx="5760" cy="2120"/>
          </a:xfrm>
        </p:grpSpPr>
        <p:pic>
          <p:nvPicPr>
            <p:cNvPr id="5" name="Picture 3" descr="ARTBANNA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8125"/>
            <a:stretch>
              <a:fillRect/>
            </a:stretch>
          </p:blipFill>
          <p:spPr bwMode="invGray">
            <a:xfrm>
              <a:off x="0" y="0"/>
              <a:ext cx="5760" cy="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4" descr="Arthsepa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88" y="2059"/>
              <a:ext cx="2832" cy="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48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990600" y="1905000"/>
            <a:ext cx="7772400" cy="1143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686050" y="3492500"/>
            <a:ext cx="610235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3359150" y="634365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6019800" y="634365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25413" y="6361113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87C7AB9-8FAF-462B-A606-1C437E056D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062907-4554-4427-82C8-12220DD3A8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96088" y="722313"/>
            <a:ext cx="21590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7500" y="722313"/>
            <a:ext cx="6326188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0DE832-8C02-4011-BB16-09406FD4A7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6580AC-FC14-456E-9FC5-A4729097BD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35EF9E-E3D0-40D7-9DF2-046FFA9CC8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8613" y="1941513"/>
            <a:ext cx="402748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08500" y="1941513"/>
            <a:ext cx="40290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FD013E-74CE-4D5D-9A42-BC94BD86BC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B3FFF6-DB4D-4618-AF6F-BE513314F2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6C913C-C8CC-4D60-A2B2-A268C89AC3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BF4537-0B66-41B3-B527-6BCADD994F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5CBC4-B88D-4C52-A4E4-9225994DD8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D410BB-75C5-48AF-AD9A-29F0E856EA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7938" y="1636713"/>
            <a:ext cx="9148763" cy="4618037"/>
            <a:chOff x="-5" y="1031"/>
            <a:chExt cx="5763" cy="2909"/>
          </a:xfrm>
        </p:grpSpPr>
        <p:pic>
          <p:nvPicPr>
            <p:cNvPr id="1032" name="Picture 3" descr="ARTHSEPA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gray">
            <a:xfrm>
              <a:off x="3778" y="3893"/>
              <a:ext cx="1980" cy="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3" name="Picture 4" descr="Arthsepa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-5" y="1031"/>
              <a:ext cx="2832" cy="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17500" y="722313"/>
            <a:ext cx="86375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8613" y="1941513"/>
            <a:ext cx="820896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33763" y="63436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08700" y="634365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46050" y="63611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fld id="{B90B9899-AB93-439A-94A8-516C418A2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6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CFF33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CC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UbD_Understanding.ppt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UBD frontcov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609600"/>
            <a:ext cx="3838575" cy="4953000"/>
          </a:xfrm>
          <a:prstGeom prst="rect">
            <a:avLst/>
          </a:prstGeom>
          <a:noFill/>
          <a:ln w="25400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914400" y="2362200"/>
            <a:ext cx="3429000" cy="27717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/>
              <a:t>Patchogue-Medford UbD Curriculum Group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44475"/>
            <a:ext cx="7772400" cy="1431925"/>
          </a:xfrm>
        </p:spPr>
        <p:txBody>
          <a:bodyPr/>
          <a:lstStyle/>
          <a:p>
            <a:pPr eaLnBrk="1" hangingPunct="1"/>
            <a:r>
              <a:rPr lang="en-US" altLang="en-US" u="sng" smtClean="0"/>
              <a:t>Understanding by Design</a:t>
            </a:r>
            <a:br>
              <a:rPr lang="en-US" altLang="en-US" u="sng" smtClean="0"/>
            </a:br>
            <a:r>
              <a:rPr lang="en-US" altLang="en-US" smtClean="0"/>
              <a:t> </a:t>
            </a:r>
            <a:r>
              <a:rPr lang="en-US" altLang="en-US" sz="3600" smtClean="0"/>
              <a:t>Grant Wiggins and Jay McTighe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914400" y="1828800"/>
            <a:ext cx="7239000" cy="43624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en-US" sz="3600"/>
              <a:t>Stage Three: Plan learning experiences and instruction</a:t>
            </a:r>
          </a:p>
          <a:p>
            <a:pPr eaLnBrk="0" hangingPunct="0"/>
            <a:endParaRPr lang="en-US" altLang="en-US" sz="3600"/>
          </a:p>
          <a:p>
            <a:pPr lvl="2" eaLnBrk="0" hangingPunct="0">
              <a:buFontTx/>
              <a:buChar char="•"/>
            </a:pPr>
            <a:r>
              <a:rPr lang="en-US" altLang="en-US" sz="2800"/>
              <a:t>What knowledge and skills are needed?</a:t>
            </a:r>
          </a:p>
          <a:p>
            <a:pPr lvl="2" eaLnBrk="0" hangingPunct="0">
              <a:buFontTx/>
              <a:buChar char="•"/>
            </a:pPr>
            <a:r>
              <a:rPr lang="en-US" altLang="en-US" sz="2800"/>
              <a:t>What teaching and learning experiences will equip students to demonstrate the targeted understandings?</a:t>
            </a:r>
          </a:p>
          <a:p>
            <a:pPr lvl="2" eaLnBrk="0" hangingPunct="0"/>
            <a:endParaRPr lang="en-US" altLang="en-US" sz="2800"/>
          </a:p>
          <a:p>
            <a:pPr eaLnBrk="0" hangingPunct="0"/>
            <a:r>
              <a:rPr lang="en-US" altLang="en-US" sz="2800"/>
              <a:t>	</a:t>
            </a:r>
            <a:r>
              <a:rPr lang="en-US" altLang="en-US" sz="3200" b="1" i="1">
                <a:solidFill>
                  <a:srgbClr val="FFFFFF"/>
                </a:solidFill>
              </a:rPr>
              <a:t>Now the activities can be developed!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1752600" y="2057400"/>
            <a:ext cx="6553200" cy="34417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en-US" sz="4400"/>
              <a:t>Learning experiences and activities should evolve after identifying desired results and determining acceptable evidence.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1447800" y="838200"/>
            <a:ext cx="6553200" cy="59340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Grant Wiggins is fond of quoting Mae West:</a:t>
            </a:r>
          </a:p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r>
              <a:rPr lang="en-US"/>
              <a:t>Backward design takes time and should be planned for when time is available.</a:t>
            </a:r>
          </a:p>
          <a:p>
            <a:pPr>
              <a:spcBef>
                <a:spcPct val="50000"/>
              </a:spcBef>
            </a:pPr>
            <a:r>
              <a:rPr lang="en-US"/>
              <a:t>Grant Wiggins says plan on one well-designed “gourmet” lesson per year when you start and seek the support of  colleagues.</a:t>
            </a:r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1600200" y="1676400"/>
            <a:ext cx="5867400" cy="2835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>
                <a:solidFill>
                  <a:srgbClr val="FFFFFF"/>
                </a:solidFill>
              </a:rPr>
              <a:t>“If it is worth doing, it is worth doing slowly.”</a:t>
            </a:r>
          </a:p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295400" y="2101850"/>
            <a:ext cx="7239000" cy="26543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/>
              <a:t>New York State Academy of Teaching and Learning</a:t>
            </a:r>
          </a:p>
          <a:p>
            <a:pPr>
              <a:spcBef>
                <a:spcPct val="50000"/>
              </a:spcBef>
            </a:pPr>
            <a:r>
              <a:rPr lang="en-US" sz="4800"/>
              <a:t>http://www.nysatl.nysed.gov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44475"/>
            <a:ext cx="7772400" cy="1431925"/>
          </a:xfrm>
        </p:spPr>
        <p:txBody>
          <a:bodyPr/>
          <a:lstStyle/>
          <a:p>
            <a:pPr eaLnBrk="1" hangingPunct="1"/>
            <a:r>
              <a:rPr lang="en-US" altLang="en-US" u="sng" smtClean="0"/>
              <a:t>Understanding by Design</a:t>
            </a:r>
            <a:br>
              <a:rPr lang="en-US" altLang="en-US" u="sng" smtClean="0"/>
            </a:br>
            <a:r>
              <a:rPr lang="en-US" altLang="en-US" smtClean="0"/>
              <a:t> </a:t>
            </a:r>
            <a:r>
              <a:rPr lang="en-US" altLang="en-US" sz="3600" smtClean="0"/>
              <a:t>Grant Wiggins and Jay McTighe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</p:txBody>
      </p:sp>
      <p:sp>
        <p:nvSpPr>
          <p:cNvPr id="4100" name="Oval 6"/>
          <p:cNvSpPr>
            <a:spLocks noChangeArrowheads="1"/>
          </p:cNvSpPr>
          <p:nvPr/>
        </p:nvSpPr>
        <p:spPr bwMode="auto">
          <a:xfrm>
            <a:off x="2057400" y="2133600"/>
            <a:ext cx="5486400" cy="2895600"/>
          </a:xfrm>
          <a:prstGeom prst="ellipse">
            <a:avLst/>
          </a:prstGeom>
          <a:solidFill>
            <a:srgbClr val="FF990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r>
              <a:rPr lang="en-US" altLang="en-US" sz="3600">
                <a:solidFill>
                  <a:srgbClr val="FFFFFF"/>
                </a:solidFill>
              </a:rPr>
              <a:t>What is backward design?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244475"/>
            <a:ext cx="7772400" cy="1431925"/>
          </a:xfrm>
        </p:spPr>
        <p:txBody>
          <a:bodyPr/>
          <a:lstStyle/>
          <a:p>
            <a:pPr eaLnBrk="1" hangingPunct="1"/>
            <a:r>
              <a:rPr lang="en-US" altLang="en-US" u="sng" smtClean="0"/>
              <a:t>Understanding by Design</a:t>
            </a:r>
            <a:br>
              <a:rPr lang="en-US" altLang="en-US" u="sng" smtClean="0"/>
            </a:br>
            <a:r>
              <a:rPr lang="en-US" altLang="en-US" smtClean="0"/>
              <a:t> </a:t>
            </a:r>
            <a:r>
              <a:rPr lang="en-US" altLang="en-US" sz="3600" smtClean="0"/>
              <a:t>Grant Wiggins and Jay McTighe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</p:txBody>
      </p:sp>
      <p:sp>
        <p:nvSpPr>
          <p:cNvPr id="13316" name="Text Box 1028"/>
          <p:cNvSpPr txBox="1">
            <a:spLocks noChangeArrowheads="1"/>
          </p:cNvSpPr>
          <p:nvPr/>
        </p:nvSpPr>
        <p:spPr bwMode="auto">
          <a:xfrm>
            <a:off x="1295400" y="1905000"/>
            <a:ext cx="7391400" cy="411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en-US" altLang="en-US" sz="3200"/>
              <a:t>“This book provides a conceptual framework, design process and template, and an accompanying set of design standards.”</a:t>
            </a:r>
          </a:p>
          <a:p>
            <a:pPr eaLnBrk="0" hangingPunct="0">
              <a:buFontTx/>
              <a:buChar char="•"/>
            </a:pPr>
            <a:r>
              <a:rPr lang="en-US" altLang="en-US" sz="3200"/>
              <a:t>“It offers a way to design or redesign any curriculum to make </a:t>
            </a:r>
            <a:r>
              <a:rPr lang="en-US" altLang="en-US" sz="3600">
                <a:solidFill>
                  <a:srgbClr val="FF9900"/>
                </a:solidFill>
              </a:rPr>
              <a:t>student understanding</a:t>
            </a:r>
            <a:r>
              <a:rPr lang="en-US" altLang="en-US" sz="3200"/>
              <a:t> more likely.”</a:t>
            </a:r>
          </a:p>
          <a:p>
            <a:pPr eaLnBrk="0" hangingPunct="0">
              <a:buFontTx/>
              <a:buChar char="•"/>
            </a:pPr>
            <a:endParaRPr lang="en-US" altLang="en-US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</p:txBody>
      </p:sp>
      <p:sp>
        <p:nvSpPr>
          <p:cNvPr id="5124" name="Oval 4"/>
          <p:cNvSpPr>
            <a:spLocks noChangeArrowheads="1"/>
          </p:cNvSpPr>
          <p:nvPr/>
        </p:nvSpPr>
        <p:spPr bwMode="auto">
          <a:xfrm>
            <a:off x="1600200" y="304800"/>
            <a:ext cx="6172200" cy="5715000"/>
          </a:xfrm>
          <a:prstGeom prst="ellipse">
            <a:avLst/>
          </a:prstGeom>
          <a:solidFill>
            <a:schemeClr val="folHlink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endParaRPr lang="en-US" altLang="en-US"/>
          </a:p>
        </p:txBody>
      </p:sp>
      <p:sp>
        <p:nvSpPr>
          <p:cNvPr id="6148" name="Text Box 6"/>
          <p:cNvSpPr txBox="1">
            <a:spLocks noChangeArrowheads="1"/>
          </p:cNvSpPr>
          <p:nvPr/>
        </p:nvSpPr>
        <p:spPr bwMode="auto">
          <a:xfrm>
            <a:off x="533400" y="5943600"/>
            <a:ext cx="4572000" cy="6397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endParaRPr lang="en-US" altLang="en-US"/>
          </a:p>
          <a:p>
            <a:pPr eaLnBrk="0" hangingPunct="0"/>
            <a:r>
              <a:rPr lang="en-US" altLang="en-US" sz="1200"/>
              <a:t>Wiggins &amp; McTighe, p. 10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3352800" y="990600"/>
            <a:ext cx="2819400" cy="8223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en-US"/>
              <a:t>Worth being</a:t>
            </a:r>
          </a:p>
          <a:p>
            <a:pPr algn="ctr" eaLnBrk="0" hangingPunct="0"/>
            <a:r>
              <a:rPr lang="en-US" altLang="en-US"/>
              <a:t> familiar with.</a:t>
            </a:r>
          </a:p>
        </p:txBody>
      </p:sp>
      <p:sp>
        <p:nvSpPr>
          <p:cNvPr id="5129" name="Oval 9"/>
          <p:cNvSpPr>
            <a:spLocks noChangeArrowheads="1"/>
          </p:cNvSpPr>
          <p:nvPr/>
        </p:nvSpPr>
        <p:spPr bwMode="auto">
          <a:xfrm>
            <a:off x="3200400" y="1981200"/>
            <a:ext cx="3048000" cy="388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endParaRPr lang="en-US" altLang="en-US"/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3733800" y="2590800"/>
            <a:ext cx="1905000" cy="8223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en-US"/>
              <a:t>Important to </a:t>
            </a:r>
          </a:p>
          <a:p>
            <a:pPr eaLnBrk="0" hangingPunct="0"/>
            <a:r>
              <a:rPr lang="en-US" altLang="en-US"/>
              <a:t>know and do.</a:t>
            </a:r>
          </a:p>
        </p:txBody>
      </p:sp>
      <p:sp>
        <p:nvSpPr>
          <p:cNvPr id="5131" name="Oval 11"/>
          <p:cNvSpPr>
            <a:spLocks noChangeArrowheads="1"/>
          </p:cNvSpPr>
          <p:nvPr/>
        </p:nvSpPr>
        <p:spPr bwMode="auto">
          <a:xfrm>
            <a:off x="3733800" y="3810000"/>
            <a:ext cx="1981200" cy="1752600"/>
          </a:xfrm>
          <a:prstGeom prst="ellipse">
            <a:avLst/>
          </a:prstGeom>
          <a:solidFill>
            <a:srgbClr val="FF990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r>
              <a:rPr lang="en-US" altLang="en-US" sz="3200" b="1">
                <a:hlinkClick r:id="rId2" action="ppaction://hlinkpres?slideindex=1&amp;slidetitle="/>
              </a:rPr>
              <a:t>Enduring</a:t>
            </a:r>
          </a:p>
          <a:p>
            <a:pPr algn="ctr" eaLnBrk="0" hangingPunct="0"/>
            <a:r>
              <a:rPr lang="en-US" altLang="en-US" sz="3200" b="1">
                <a:hlinkClick r:id="rId2" action="ppaction://hlinkpres?slideindex=1&amp;slidetitle="/>
              </a:rPr>
              <a:t>Understanding</a:t>
            </a:r>
            <a:r>
              <a:rPr lang="en-US" altLang="en-US" sz="3200" b="1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nimBg="1" autoUpdateAnimBg="0"/>
      <p:bldP spid="5128" grpId="0" autoUpdateAnimBg="0"/>
      <p:bldP spid="5129" grpId="0" animBg="1" autoUpdateAnimBg="0"/>
      <p:bldP spid="5130" grpId="0" autoUpdateAnimBg="0"/>
      <p:bldP spid="5131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7" name="Oval 9"/>
          <p:cNvSpPr>
            <a:spLocks noChangeArrowheads="1"/>
          </p:cNvSpPr>
          <p:nvPr/>
        </p:nvSpPr>
        <p:spPr bwMode="auto">
          <a:xfrm>
            <a:off x="1447800" y="4191000"/>
            <a:ext cx="1905000" cy="10668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r>
              <a:rPr lang="en-US" altLang="en-US"/>
              <a:t>Perspective</a:t>
            </a:r>
          </a:p>
        </p:txBody>
      </p:sp>
      <p:sp>
        <p:nvSpPr>
          <p:cNvPr id="12301" name="Oval 13"/>
          <p:cNvSpPr>
            <a:spLocks noChangeArrowheads="1"/>
          </p:cNvSpPr>
          <p:nvPr/>
        </p:nvSpPr>
        <p:spPr bwMode="auto">
          <a:xfrm>
            <a:off x="3962400" y="457200"/>
            <a:ext cx="1905000" cy="10668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r>
              <a:rPr lang="en-US" altLang="en-US"/>
              <a:t>Interpretation</a:t>
            </a:r>
          </a:p>
        </p:txBody>
      </p:sp>
      <p:sp>
        <p:nvSpPr>
          <p:cNvPr id="12302" name="Oval 14"/>
          <p:cNvSpPr>
            <a:spLocks noChangeArrowheads="1"/>
          </p:cNvSpPr>
          <p:nvPr/>
        </p:nvSpPr>
        <p:spPr bwMode="auto">
          <a:xfrm>
            <a:off x="1447800" y="1752600"/>
            <a:ext cx="1905000" cy="10668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r>
              <a:rPr lang="en-US" altLang="en-US"/>
              <a:t>Explanation</a:t>
            </a:r>
          </a:p>
        </p:txBody>
      </p:sp>
      <p:sp>
        <p:nvSpPr>
          <p:cNvPr id="12303" name="Oval 15"/>
          <p:cNvSpPr>
            <a:spLocks noChangeArrowheads="1"/>
          </p:cNvSpPr>
          <p:nvPr/>
        </p:nvSpPr>
        <p:spPr bwMode="auto">
          <a:xfrm>
            <a:off x="6324600" y="1752600"/>
            <a:ext cx="1905000" cy="10668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r>
              <a:rPr lang="en-US" altLang="en-US"/>
              <a:t>Application</a:t>
            </a:r>
          </a:p>
        </p:txBody>
      </p:sp>
      <p:sp>
        <p:nvSpPr>
          <p:cNvPr id="12304" name="Oval 16"/>
          <p:cNvSpPr>
            <a:spLocks noChangeArrowheads="1"/>
          </p:cNvSpPr>
          <p:nvPr/>
        </p:nvSpPr>
        <p:spPr bwMode="auto">
          <a:xfrm>
            <a:off x="4191000" y="5334000"/>
            <a:ext cx="1905000" cy="10668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r>
              <a:rPr lang="en-US" altLang="en-US"/>
              <a:t>Empathy</a:t>
            </a:r>
          </a:p>
        </p:txBody>
      </p:sp>
      <p:sp>
        <p:nvSpPr>
          <p:cNvPr id="12305" name="Oval 17"/>
          <p:cNvSpPr>
            <a:spLocks noChangeArrowheads="1"/>
          </p:cNvSpPr>
          <p:nvPr/>
        </p:nvSpPr>
        <p:spPr bwMode="auto">
          <a:xfrm>
            <a:off x="6705600" y="3810000"/>
            <a:ext cx="1905000" cy="10668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r>
              <a:rPr lang="en-US" altLang="en-US"/>
              <a:t>Self-</a:t>
            </a:r>
          </a:p>
          <a:p>
            <a:pPr algn="ctr" eaLnBrk="0" hangingPunct="0"/>
            <a:r>
              <a:rPr lang="en-US" altLang="en-US"/>
              <a:t>Knowledge</a:t>
            </a:r>
          </a:p>
        </p:txBody>
      </p:sp>
      <p:sp>
        <p:nvSpPr>
          <p:cNvPr id="7176" name="Oval 21"/>
          <p:cNvSpPr>
            <a:spLocks noChangeArrowheads="1"/>
          </p:cNvSpPr>
          <p:nvPr/>
        </p:nvSpPr>
        <p:spPr bwMode="auto">
          <a:xfrm>
            <a:off x="3657600" y="2590800"/>
            <a:ext cx="2819400" cy="2057400"/>
          </a:xfrm>
          <a:prstGeom prst="ellipse">
            <a:avLst/>
          </a:prstGeom>
          <a:solidFill>
            <a:srgbClr val="FF990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r>
              <a:rPr lang="en-US" altLang="en-US" sz="3200" b="1">
                <a:solidFill>
                  <a:srgbClr val="FFFFFF"/>
                </a:solidFill>
              </a:rPr>
              <a:t>Enduring </a:t>
            </a:r>
          </a:p>
          <a:p>
            <a:pPr algn="ctr" eaLnBrk="0" hangingPunct="0"/>
            <a:r>
              <a:rPr lang="en-US" altLang="en-US" sz="3200" b="1">
                <a:solidFill>
                  <a:srgbClr val="FFFFFF"/>
                </a:solidFill>
              </a:rPr>
              <a:t>Understanding</a:t>
            </a:r>
          </a:p>
          <a:p>
            <a:pPr algn="ctr" eaLnBrk="0" hangingPunct="0"/>
            <a:r>
              <a:rPr lang="en-US" altLang="en-US" sz="3200" b="1">
                <a:solidFill>
                  <a:srgbClr val="FFFFFF"/>
                </a:solidFill>
              </a:rPr>
              <a:t> has </a:t>
            </a:r>
          </a:p>
          <a:p>
            <a:pPr algn="ctr" eaLnBrk="0" hangingPunct="0"/>
            <a:r>
              <a:rPr lang="en-US" altLang="en-US" sz="3200" b="1">
                <a:solidFill>
                  <a:srgbClr val="FFFFFF"/>
                </a:solidFill>
              </a:rPr>
              <a:t>Six Facets</a:t>
            </a:r>
          </a:p>
        </p:txBody>
      </p:sp>
      <p:sp>
        <p:nvSpPr>
          <p:cNvPr id="7177" name="Rectangle 22"/>
          <p:cNvSpPr>
            <a:spLocks noChangeArrowheads="1"/>
          </p:cNvSpPr>
          <p:nvPr/>
        </p:nvSpPr>
        <p:spPr bwMode="auto">
          <a:xfrm>
            <a:off x="381000" y="5867400"/>
            <a:ext cx="2819400" cy="7318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altLang="en-US"/>
          </a:p>
          <a:p>
            <a:pPr eaLnBrk="0" hangingPunct="0">
              <a:spcBef>
                <a:spcPct val="50000"/>
              </a:spcBef>
            </a:pPr>
            <a:r>
              <a:rPr lang="en-US" altLang="en-US" sz="1200"/>
              <a:t>Wiggins &amp; McTighe, Chapter 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7" grpId="0" animBg="1" autoUpdateAnimBg="0"/>
      <p:bldP spid="12301" grpId="0" animBg="1" autoUpdateAnimBg="0"/>
      <p:bldP spid="12302" grpId="0" animBg="1" autoUpdateAnimBg="0"/>
      <p:bldP spid="12303" grpId="0" animBg="1" autoUpdateAnimBg="0"/>
      <p:bldP spid="12304" grpId="0" animBg="1" autoUpdateAnimBg="0"/>
      <p:bldP spid="12305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914400" y="3048000"/>
            <a:ext cx="7315200" cy="31400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en-US" sz="3600"/>
              <a:t> </a:t>
            </a:r>
            <a:r>
              <a:rPr lang="en-US" altLang="en-US" sz="3600" b="1">
                <a:solidFill>
                  <a:srgbClr val="FFFFFF"/>
                </a:solidFill>
              </a:rPr>
              <a:t>Suggests a planning sequence with three stages:</a:t>
            </a:r>
            <a:endParaRPr lang="en-US" altLang="en-US" sz="3600">
              <a:solidFill>
                <a:srgbClr val="FFFFFF"/>
              </a:solidFill>
            </a:endParaRPr>
          </a:p>
          <a:p>
            <a:pPr lvl="1" eaLnBrk="0" hangingPunct="0">
              <a:buFontTx/>
              <a:buChar char="•"/>
            </a:pPr>
            <a:r>
              <a:rPr lang="en-US" altLang="en-US" sz="3200"/>
              <a:t>Identify desired results</a:t>
            </a:r>
          </a:p>
          <a:p>
            <a:pPr lvl="1" eaLnBrk="0" hangingPunct="0">
              <a:buFontTx/>
              <a:buChar char="•"/>
            </a:pPr>
            <a:r>
              <a:rPr lang="en-US" altLang="en-US" sz="3200"/>
              <a:t>Determine acceptable evidence</a:t>
            </a:r>
          </a:p>
          <a:p>
            <a:pPr lvl="1" eaLnBrk="0" hangingPunct="0">
              <a:buFontTx/>
              <a:buChar char="•"/>
            </a:pPr>
            <a:r>
              <a:rPr lang="en-US" altLang="en-US" sz="3200"/>
              <a:t>Plan learning experiences and instruction</a:t>
            </a:r>
          </a:p>
        </p:txBody>
      </p:sp>
      <p:sp>
        <p:nvSpPr>
          <p:cNvPr id="16389" name="Oval 5"/>
          <p:cNvSpPr>
            <a:spLocks noChangeArrowheads="1"/>
          </p:cNvSpPr>
          <p:nvPr/>
        </p:nvSpPr>
        <p:spPr bwMode="auto">
          <a:xfrm>
            <a:off x="2514600" y="609600"/>
            <a:ext cx="4419600" cy="22860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altLang="en-US" sz="44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the</a:t>
            </a:r>
            <a:r>
              <a:rPr lang="en-US" altLang="en-US" sz="4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Backward</a:t>
            </a:r>
          </a:p>
          <a:p>
            <a:pPr algn="ctr" eaLnBrk="0" hangingPunct="0">
              <a:defRPr/>
            </a:pPr>
            <a:r>
              <a:rPr lang="en-US" altLang="en-US" sz="4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Design</a:t>
            </a:r>
          </a:p>
          <a:p>
            <a:pPr algn="ctr" eaLnBrk="0" hangingPunct="0">
              <a:defRPr/>
            </a:pPr>
            <a:r>
              <a:rPr lang="en-US" altLang="en-US" sz="4400" b="1">
                <a:effectLst>
                  <a:outerShdw blurRad="38100" dist="38100" dir="2700000" algn="tl">
                    <a:srgbClr val="000000"/>
                  </a:outerShdw>
                </a:effectLst>
              </a:rPr>
              <a:t>Process…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build="p" autoUpdateAnimBg="0"/>
      <p:bldP spid="16389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026"/>
          <p:cNvSpPr txBox="1">
            <a:spLocks noChangeArrowheads="1"/>
          </p:cNvSpPr>
          <p:nvPr/>
        </p:nvSpPr>
        <p:spPr bwMode="auto">
          <a:xfrm>
            <a:off x="838200" y="2209800"/>
            <a:ext cx="7772400" cy="2470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6000">
                <a:solidFill>
                  <a:srgbClr val="FFFFFF"/>
                </a:solidFill>
              </a:rPr>
              <a:t>Curriculum Designing</a:t>
            </a:r>
            <a:r>
              <a:rPr lang="en-US" sz="4800"/>
              <a:t> versus Classroom Planning (and Classroom Management).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44475"/>
            <a:ext cx="7772400" cy="1431925"/>
          </a:xfrm>
        </p:spPr>
        <p:txBody>
          <a:bodyPr/>
          <a:lstStyle/>
          <a:p>
            <a:pPr eaLnBrk="1" hangingPunct="1"/>
            <a:r>
              <a:rPr lang="en-US" altLang="en-US" u="sng" smtClean="0"/>
              <a:t>Understanding by Design</a:t>
            </a:r>
            <a:br>
              <a:rPr lang="en-US" altLang="en-US" u="sng" smtClean="0"/>
            </a:br>
            <a:r>
              <a:rPr lang="en-US" altLang="en-US" smtClean="0"/>
              <a:t> </a:t>
            </a:r>
            <a:r>
              <a:rPr lang="en-US" altLang="en-US" sz="3600" smtClean="0"/>
              <a:t>Grant Wiggins and Jay McTighe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</p:txBody>
      </p:sp>
      <p:sp>
        <p:nvSpPr>
          <p:cNvPr id="10244" name="Text Box 6"/>
          <p:cNvSpPr txBox="1">
            <a:spLocks noChangeArrowheads="1"/>
          </p:cNvSpPr>
          <p:nvPr/>
        </p:nvSpPr>
        <p:spPr bwMode="auto">
          <a:xfrm>
            <a:off x="457200" y="2286000"/>
            <a:ext cx="8382000" cy="37528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en-US" sz="3600"/>
              <a:t>Stage One: Identify desired results</a:t>
            </a:r>
          </a:p>
          <a:p>
            <a:pPr eaLnBrk="0" hangingPunct="0"/>
            <a:endParaRPr lang="en-US" altLang="en-US" sz="3600"/>
          </a:p>
          <a:p>
            <a:pPr lvl="1" eaLnBrk="0" hangingPunct="0">
              <a:buFontTx/>
              <a:buChar char="•"/>
            </a:pPr>
            <a:r>
              <a:rPr lang="en-US" altLang="en-US" sz="2800"/>
              <a:t>What overarching understandings are desired?</a:t>
            </a:r>
          </a:p>
          <a:p>
            <a:pPr lvl="1" eaLnBrk="0" hangingPunct="0">
              <a:buFontTx/>
              <a:buChar char="•"/>
            </a:pPr>
            <a:r>
              <a:rPr lang="en-US" altLang="en-US" sz="2800"/>
              <a:t>What are the overarching essential questions?</a:t>
            </a:r>
          </a:p>
          <a:p>
            <a:pPr lvl="1" eaLnBrk="0" hangingPunct="0">
              <a:buFontTx/>
              <a:buChar char="•"/>
            </a:pPr>
            <a:r>
              <a:rPr lang="en-US" altLang="en-US" sz="2800"/>
              <a:t>What will students understand as a result of this unit  </a:t>
            </a:r>
          </a:p>
          <a:p>
            <a:pPr lvl="1" eaLnBrk="0" hangingPunct="0"/>
            <a:r>
              <a:rPr lang="en-US" altLang="en-US" sz="2800"/>
              <a:t>  	or lesson?</a:t>
            </a:r>
          </a:p>
          <a:p>
            <a:pPr lvl="1" eaLnBrk="0" hangingPunct="0">
              <a:buFontTx/>
              <a:buChar char="•"/>
            </a:pPr>
            <a:r>
              <a:rPr lang="en-US" altLang="en-US" sz="2800"/>
              <a:t>What essential and unit/lesson questions will focus  	this unit/lesson?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44475"/>
            <a:ext cx="7772400" cy="1431925"/>
          </a:xfrm>
        </p:spPr>
        <p:txBody>
          <a:bodyPr/>
          <a:lstStyle/>
          <a:p>
            <a:pPr eaLnBrk="1" hangingPunct="1"/>
            <a:r>
              <a:rPr lang="en-US" altLang="en-US" u="sng" smtClean="0"/>
              <a:t>Understanding by Design</a:t>
            </a:r>
            <a:br>
              <a:rPr lang="en-US" altLang="en-US" u="sng" smtClean="0"/>
            </a:br>
            <a:r>
              <a:rPr lang="en-US" altLang="en-US" smtClean="0"/>
              <a:t> </a:t>
            </a:r>
            <a:r>
              <a:rPr lang="en-US" altLang="en-US" sz="3600" smtClean="0"/>
              <a:t>Grant Wiggins and Jay McTighe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914400" y="1952625"/>
            <a:ext cx="8763000" cy="44180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en-US" sz="3600"/>
              <a:t>Stage Two: Determine acceptable evidence</a:t>
            </a:r>
          </a:p>
          <a:p>
            <a:pPr eaLnBrk="0" hangingPunct="0"/>
            <a:endParaRPr lang="en-US" altLang="en-US" sz="2800"/>
          </a:p>
          <a:p>
            <a:pPr eaLnBrk="0" hangingPunct="0"/>
            <a:r>
              <a:rPr lang="en-US" altLang="en-US" sz="2800"/>
              <a:t>What evidence will show that students understand?    </a:t>
            </a:r>
          </a:p>
          <a:p>
            <a:pPr lvl="1" eaLnBrk="0" hangingPunct="0">
              <a:buFontTx/>
              <a:buChar char="•"/>
            </a:pPr>
            <a:r>
              <a:rPr lang="en-US" altLang="en-US" sz="2800"/>
              <a:t> </a:t>
            </a:r>
            <a:r>
              <a:rPr lang="en-US" altLang="en-US"/>
              <a:t>Performance tasks</a:t>
            </a:r>
          </a:p>
          <a:p>
            <a:pPr lvl="1" eaLnBrk="0" hangingPunct="0">
              <a:buFontTx/>
              <a:buChar char="•"/>
            </a:pPr>
            <a:r>
              <a:rPr lang="en-US" altLang="en-US"/>
              <a:t> Projects</a:t>
            </a:r>
          </a:p>
          <a:p>
            <a:pPr lvl="1" eaLnBrk="0" hangingPunct="0">
              <a:buFontTx/>
              <a:buChar char="•"/>
            </a:pPr>
            <a:r>
              <a:rPr lang="en-US" altLang="en-US"/>
              <a:t> Quizzes</a:t>
            </a:r>
          </a:p>
          <a:p>
            <a:pPr lvl="1" eaLnBrk="0" hangingPunct="0">
              <a:buFontTx/>
              <a:buChar char="•"/>
            </a:pPr>
            <a:r>
              <a:rPr lang="en-US" altLang="en-US"/>
              <a:t> Tests</a:t>
            </a:r>
          </a:p>
          <a:p>
            <a:pPr lvl="1" eaLnBrk="0" hangingPunct="0">
              <a:buFontTx/>
              <a:buChar char="•"/>
            </a:pPr>
            <a:r>
              <a:rPr lang="en-US" altLang="en-US"/>
              <a:t> Academic prompts</a:t>
            </a:r>
          </a:p>
          <a:p>
            <a:pPr lvl="1" eaLnBrk="0" hangingPunct="0">
              <a:buFontTx/>
              <a:buChar char="•"/>
            </a:pPr>
            <a:r>
              <a:rPr lang="en-US" altLang="en-US"/>
              <a:t> Other evidence…observations, work samples, dialogues</a:t>
            </a:r>
          </a:p>
          <a:p>
            <a:pPr lvl="1" eaLnBrk="0" hangingPunct="0">
              <a:buFontTx/>
              <a:buChar char="•"/>
            </a:pPr>
            <a:r>
              <a:rPr lang="en-US" altLang="en-US"/>
              <a:t> Student self-assessment</a:t>
            </a:r>
          </a:p>
          <a:p>
            <a:pPr eaLnBrk="0" hangingPunct="0"/>
            <a:endParaRPr lang="en-US" altLang="en-US" sz="2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rtsy">
  <a:themeElements>
    <a:clrScheme name="Artsy 1">
      <a:dk1>
        <a:srgbClr val="000000"/>
      </a:dk1>
      <a:lt1>
        <a:srgbClr val="FFFFCC"/>
      </a:lt1>
      <a:dk2>
        <a:srgbClr val="4D4D4D"/>
      </a:dk2>
      <a:lt2>
        <a:srgbClr val="FFCC00"/>
      </a:lt2>
      <a:accent1>
        <a:srgbClr val="808000"/>
      </a:accent1>
      <a:accent2>
        <a:srgbClr val="CC9900"/>
      </a:accent2>
      <a:accent3>
        <a:srgbClr val="B2B2B2"/>
      </a:accent3>
      <a:accent4>
        <a:srgbClr val="DADAAE"/>
      </a:accent4>
      <a:accent5>
        <a:srgbClr val="C0C0AA"/>
      </a:accent5>
      <a:accent6>
        <a:srgbClr val="B98A00"/>
      </a:accent6>
      <a:hlink>
        <a:srgbClr val="CC6600"/>
      </a:hlink>
      <a:folHlink>
        <a:srgbClr val="969696"/>
      </a:folHlink>
    </a:clrScheme>
    <a:fontScheme name="Arts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rtsy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8080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C0C0AA"/>
        </a:accent5>
        <a:accent6>
          <a:srgbClr val="B98A00"/>
        </a:accent6>
        <a:hlink>
          <a:srgbClr val="CC66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sy 2">
        <a:dk1>
          <a:srgbClr val="660033"/>
        </a:dk1>
        <a:lt1>
          <a:srgbClr val="FFFFFF"/>
        </a:lt1>
        <a:dk2>
          <a:srgbClr val="B60009"/>
        </a:dk2>
        <a:lt2>
          <a:srgbClr val="B2B2B2"/>
        </a:lt2>
        <a:accent1>
          <a:srgbClr val="CCCC00"/>
        </a:accent1>
        <a:accent2>
          <a:srgbClr val="DE9ABC"/>
        </a:accent2>
        <a:accent3>
          <a:srgbClr val="FFFFFF"/>
        </a:accent3>
        <a:accent4>
          <a:srgbClr val="56002A"/>
        </a:accent4>
        <a:accent5>
          <a:srgbClr val="E2E2AA"/>
        </a:accent5>
        <a:accent6>
          <a:srgbClr val="C98BAA"/>
        </a:accent6>
        <a:hlink>
          <a:srgbClr val="FFAFA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sy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80808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sy 4">
        <a:dk1>
          <a:srgbClr val="2C2C42"/>
        </a:dk1>
        <a:lt1>
          <a:srgbClr val="FFFFCC"/>
        </a:lt1>
        <a:dk2>
          <a:srgbClr val="666699"/>
        </a:dk2>
        <a:lt2>
          <a:srgbClr val="FFCC00"/>
        </a:lt2>
        <a:accent1>
          <a:srgbClr val="FF9933"/>
        </a:accent1>
        <a:accent2>
          <a:srgbClr val="808000"/>
        </a:accent2>
        <a:accent3>
          <a:srgbClr val="B8B8CA"/>
        </a:accent3>
        <a:accent4>
          <a:srgbClr val="DADAAE"/>
        </a:accent4>
        <a:accent5>
          <a:srgbClr val="FFCAAD"/>
        </a:accent5>
        <a:accent6>
          <a:srgbClr val="737300"/>
        </a:accent6>
        <a:hlink>
          <a:srgbClr val="CC6600"/>
        </a:hlink>
        <a:folHlink>
          <a:srgbClr val="33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sy 5">
        <a:dk1>
          <a:srgbClr val="50000F"/>
        </a:dk1>
        <a:lt1>
          <a:srgbClr val="FFCC00"/>
        </a:lt1>
        <a:dk2>
          <a:srgbClr val="800000"/>
        </a:dk2>
        <a:lt2>
          <a:srgbClr val="FFFFCC"/>
        </a:lt2>
        <a:accent1>
          <a:srgbClr val="808000"/>
        </a:accent1>
        <a:accent2>
          <a:srgbClr val="993366"/>
        </a:accent2>
        <a:accent3>
          <a:srgbClr val="C0AAAA"/>
        </a:accent3>
        <a:accent4>
          <a:srgbClr val="DAAE00"/>
        </a:accent4>
        <a:accent5>
          <a:srgbClr val="C0C0AA"/>
        </a:accent5>
        <a:accent6>
          <a:srgbClr val="8A2D5C"/>
        </a:accent6>
        <a:hlink>
          <a:srgbClr val="FF505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sy 6">
        <a:dk1>
          <a:srgbClr val="333300"/>
        </a:dk1>
        <a:lt1>
          <a:srgbClr val="FFCC00"/>
        </a:lt1>
        <a:dk2>
          <a:srgbClr val="666633"/>
        </a:dk2>
        <a:lt2>
          <a:srgbClr val="FFFFCC"/>
        </a:lt2>
        <a:accent1>
          <a:srgbClr val="8F7401"/>
        </a:accent1>
        <a:accent2>
          <a:srgbClr val="CC6600"/>
        </a:accent2>
        <a:accent3>
          <a:srgbClr val="B8B8AD"/>
        </a:accent3>
        <a:accent4>
          <a:srgbClr val="DAAE00"/>
        </a:accent4>
        <a:accent5>
          <a:srgbClr val="C6BCAA"/>
        </a:accent5>
        <a:accent6>
          <a:srgbClr val="B95C00"/>
        </a:accent6>
        <a:hlink>
          <a:srgbClr val="666699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sy 7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Designs\Artsy.pot</Template>
  <TotalTime>425</TotalTime>
  <Words>321</Words>
  <Application>Microsoft Office PowerPoint</Application>
  <PresentationFormat>On-screen Show (4:3)</PresentationFormat>
  <Paragraphs>101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Times New Roman</vt:lpstr>
      <vt:lpstr>Arial</vt:lpstr>
      <vt:lpstr>Wingdings</vt:lpstr>
      <vt:lpstr>Artsy</vt:lpstr>
      <vt:lpstr>Slide 1</vt:lpstr>
      <vt:lpstr>Understanding by Design  Grant Wiggins and Jay McTighe</vt:lpstr>
      <vt:lpstr>Understanding by Design  Grant Wiggins and Jay McTighe</vt:lpstr>
      <vt:lpstr>Slide 4</vt:lpstr>
      <vt:lpstr>Slide 5</vt:lpstr>
      <vt:lpstr>Slide 6</vt:lpstr>
      <vt:lpstr>Slide 7</vt:lpstr>
      <vt:lpstr>Understanding by Design  Grant Wiggins and Jay McTighe</vt:lpstr>
      <vt:lpstr>Understanding by Design  Grant Wiggins and Jay McTighe</vt:lpstr>
      <vt:lpstr>Understanding by Design  Grant Wiggins and Jay McTighe</vt:lpstr>
      <vt:lpstr>Slide 11</vt:lpstr>
      <vt:lpstr>Slide 12</vt:lpstr>
      <vt:lpstr>Slide 13</vt:lpstr>
    </vt:vector>
  </TitlesOfParts>
  <Company>PDA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 Point: Understanding by Design</dc:title>
  <dc:creator>Robbin</dc:creator>
  <cp:lastModifiedBy>FSUTEAM</cp:lastModifiedBy>
  <cp:revision>19</cp:revision>
  <cp:lastPrinted>1999-04-21T01:03:50Z</cp:lastPrinted>
  <dcterms:created xsi:type="dcterms:W3CDTF">1999-04-13T17:55:25Z</dcterms:created>
  <dcterms:modified xsi:type="dcterms:W3CDTF">2011-10-06T13:16:01Z</dcterms:modified>
</cp:coreProperties>
</file>